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86" r:id="rId4"/>
    <p:sldId id="285" r:id="rId5"/>
    <p:sldId id="261" r:id="rId6"/>
    <p:sldId id="265" r:id="rId7"/>
    <p:sldId id="276" r:id="rId8"/>
    <p:sldId id="277" r:id="rId9"/>
    <p:sldId id="278" r:id="rId10"/>
    <p:sldId id="279" r:id="rId11"/>
    <p:sldId id="280" r:id="rId12"/>
    <p:sldId id="281" r:id="rId13"/>
    <p:sldId id="264" r:id="rId14"/>
    <p:sldId id="263" r:id="rId15"/>
    <p:sldId id="267" r:id="rId16"/>
    <p:sldId id="268" r:id="rId17"/>
    <p:sldId id="269" r:id="rId18"/>
    <p:sldId id="270" r:id="rId19"/>
    <p:sldId id="273" r:id="rId20"/>
    <p:sldId id="271" r:id="rId21"/>
    <p:sldId id="274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1B146-261C-4AA3-83EE-BD068DBB09A7}" type="datetimeFigureOut">
              <a:rPr lang="de-DE"/>
              <a:t>25.01.2017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4CA2D-3ED8-4080-8F8E-EE1FA2F77FBD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305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683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718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384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480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Effekt heißt "photoelektrischer Effekt".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51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639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767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61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18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872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5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57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46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8722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0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96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647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94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viel Atomenergie verbraucht </a:t>
            </a:r>
            <a:r>
              <a:rPr lang="DE-DE" dirty="0" err="1"/>
              <a:t>etc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44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>
              <a:latin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8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72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Transurane: Elemente mit einer höheren Ordnungszahl als Uran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7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34CA2D-3ED8-4080-8F8E-EE1FA2F77FBD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37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25.01.2017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t.de/wissenschaft/article155375567/Ein-Solarkraftwerk-in-36-000-Kilometern-Hoehe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latin typeface="Tahoma"/>
              </a:rPr>
              <a:t>Energieerzeugung für die Welt von morgen</a:t>
            </a:r>
            <a:endParaRPr lang="DE-DE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>
                <a:latin typeface="Consolas"/>
              </a:rPr>
              <a:t>Physikalische Gesichtspunkte an ausgewählten Beispielen</a:t>
            </a:r>
            <a:endParaRPr lang="DE-DE" sz="2000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872241" y="6225624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9703688" y="6280139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72241" y="626923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576190" y="6269236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latin typeface="Tahoma"/>
              </a:rPr>
              <a:t>Fusionsenergie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540278"/>
            <a:ext cx="6929437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Fusion zweier Kerne:</a:t>
            </a: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Hoher Druck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Enormer Hitze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Nutzung der Energie zur Gewinnung elektrischen Stroms</a:t>
            </a:r>
            <a:endParaRPr lang="DE-DE" dirty="0">
              <a:latin typeface="Tahoma"/>
            </a:endParaRPr>
          </a:p>
        </p:txBody>
      </p:sp>
      <p:pic>
        <p:nvPicPr>
          <p:cNvPr id="3" name="Grafik 2" descr="ITER01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90" y="1819275"/>
            <a:ext cx="3548717" cy="35516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fik 4" descr="The_JET_magnetic_fusion_experiment_in_199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904" y="3162300"/>
            <a:ext cx="4272124" cy="2154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feld 5"/>
          <p:cNvSpPr txBox="1"/>
          <p:nvPr/>
        </p:nvSpPr>
        <p:spPr>
          <a:xfrm>
            <a:off x="1799528" y="532170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Calibri"/>
              </a:rPr>
              <a:t>Joint European Torus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737910" y="5366039"/>
            <a:ext cx="3217767" cy="64611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dirty="0">
                <a:solidFill>
                  <a:srgbClr val="252525"/>
                </a:solidFill>
                <a:latin typeface="Tahoma"/>
              </a:rPr>
              <a:t>International </a:t>
            </a:r>
            <a:r>
              <a:rPr lang="DE-DE" dirty="0" err="1">
                <a:solidFill>
                  <a:srgbClr val="252525"/>
                </a:solidFill>
                <a:latin typeface="Tahoma"/>
              </a:rPr>
              <a:t>Thermonuclear</a:t>
            </a:r>
            <a:r>
              <a:rPr lang="DE-DE" dirty="0">
                <a:solidFill>
                  <a:srgbClr val="252525"/>
                </a:solidFill>
                <a:latin typeface="Tahoma"/>
              </a:rPr>
              <a:t> Experimental </a:t>
            </a:r>
            <a:r>
              <a:rPr lang="DE-DE" dirty="0" err="1">
                <a:solidFill>
                  <a:srgbClr val="252525"/>
                </a:solidFill>
                <a:latin typeface="Tahoma"/>
              </a:rPr>
              <a:t>Reactor</a:t>
            </a:r>
          </a:p>
        </p:txBody>
      </p:sp>
    </p:spTree>
    <p:extLst>
      <p:ext uri="{BB962C8B-B14F-4D97-AF65-F5344CB8AC3E}">
        <p14:creationId xmlns:p14="http://schemas.microsoft.com/office/powerpoint/2010/main" val="312020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latin typeface="Tahoma"/>
              </a:rPr>
              <a:t>Theoretisches Konzept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6560300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Verschmitzt schweren und überschweren Wasserstoff zu zwei Heliumkernen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latin typeface="Tahoma"/>
              </a:rPr>
              <a:t>Tokamakprinzip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Deuterium und Tritium in Vakuum um einen Magnetkern wird zu einer hochenergetischen Partikelsuppe (Plasma)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Heliumpartikel bleiben teilweise im Plasma</a:t>
            </a:r>
            <a:endParaRPr lang="DE-DE" dirty="0">
              <a:solidFill>
                <a:srgbClr val="000000"/>
              </a:solidFill>
              <a:latin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Neutronen entkommen Magnetfeld &amp; treffen auf umgebende Metallwand</a:t>
            </a:r>
            <a:endParaRPr lang="DE-DE" dirty="0">
              <a:solidFill>
                <a:srgbClr val="000000"/>
              </a:solidFill>
              <a:latin typeface="Verdan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Sie geben kinetische Energie in Form von Wärme 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Verdana"/>
              </a:rPr>
              <a:t>Umwandlung</a:t>
            </a:r>
            <a:r>
              <a:rPr lang="DE-DE" dirty="0">
                <a:latin typeface="Verdana"/>
              </a:rPr>
              <a:t> in Elektrizität wie im KKW</a:t>
            </a:r>
          </a:p>
        </p:txBody>
      </p:sp>
      <p:pic>
        <p:nvPicPr>
          <p:cNvPr id="5" name="Grafik 4" descr="Fusionsreak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57" y="1774600"/>
            <a:ext cx="4055318" cy="416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1937" y="523875"/>
            <a:ext cx="10515600" cy="1325563"/>
          </a:xfrm>
        </p:spPr>
        <p:txBody>
          <a:bodyPr/>
          <a:lstStyle/>
          <a:p>
            <a:r>
              <a:rPr lang="DE-DE" dirty="0">
                <a:latin typeface="Tahoma"/>
              </a:rPr>
              <a:t> </a:t>
            </a:r>
            <a:r>
              <a:rPr lang="DE-DE" sz="3600" dirty="0">
                <a:latin typeface="Tahoma"/>
              </a:rPr>
              <a:t>Problemerläuterung bei praktischer Anwendung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59723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1123771" y="1741128"/>
            <a:ext cx="4862112" cy="4524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Das Plasma muss für eine Fusion auf ca. 150 Mio. Grad erhitzt, in der Anlage gehalten und verdichtet werden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Supraleitende Spulen als magnetische Behälter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Mikrowellenstrahler auf Anregungsfrequenz vom Plasma</a:t>
            </a:r>
            <a:endParaRPr lang="DE-DE" dirty="0"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52525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252525"/>
                </a:solidFill>
                <a:latin typeface="Tahoma"/>
              </a:rPr>
              <a:t>Blankets</a:t>
            </a:r>
            <a:r>
              <a:rPr lang="DE-DE" dirty="0">
                <a:solidFill>
                  <a:srgbClr val="252525"/>
                </a:solidFill>
                <a:latin typeface="Tahoma"/>
              </a:rPr>
              <a:t> zur Energieaufnahme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440 Stück, 1m*1,5m groß, 50cm dick, Gewicht 4,6t. Material: Kupfer, Stahl austauschbare Oberfläche Beryllium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52525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Vakuum und Abfuhr Reaktionsprodukt He</a:t>
            </a:r>
            <a:endParaRPr lang="DE-DE" dirty="0">
              <a:solidFill>
                <a:srgbClr val="000000"/>
              </a:solidFill>
              <a:latin typeface="Tahoma"/>
            </a:endParaRPr>
          </a:p>
          <a:p>
            <a:r>
              <a:rPr lang="DE-DE" dirty="0">
                <a:solidFill>
                  <a:srgbClr val="252525"/>
                </a:solidFill>
                <a:latin typeface="Tahoma"/>
              </a:rPr>
              <a:t>     durch </a:t>
            </a:r>
            <a:r>
              <a:rPr lang="DE-DE" dirty="0" err="1">
                <a:solidFill>
                  <a:srgbClr val="252525"/>
                </a:solidFill>
                <a:latin typeface="Tahoma"/>
              </a:rPr>
              <a:t>Kryopumpen</a:t>
            </a:r>
            <a:endParaRPr lang="DE-DE" dirty="0">
              <a:solidFill>
                <a:srgbClr val="252525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Aktivkohle auf 4K gekühlt</a:t>
            </a:r>
          </a:p>
        </p:txBody>
      </p:sp>
      <p:pic>
        <p:nvPicPr>
          <p:cNvPr id="15" name="Grafik 14" descr="Notizzet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52" y="1091163"/>
            <a:ext cx="5880100" cy="493983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7242204" y="2729121"/>
            <a:ext cx="4064233" cy="738664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DE-DE" sz="1400" dirty="0">
                <a:solidFill>
                  <a:srgbClr val="000000"/>
                </a:solidFill>
                <a:latin typeface="Comic Sans MS"/>
              </a:rPr>
              <a:t>Schmelzpunkt: 1287 Grad Celsius</a:t>
            </a:r>
          </a:p>
          <a:p>
            <a:r>
              <a:rPr lang="DE-DE" sz="1400" dirty="0">
                <a:solidFill>
                  <a:srgbClr val="000000"/>
                </a:solidFill>
                <a:latin typeface="Comic Sans MS"/>
              </a:rPr>
              <a:t>Wärmeleitfähigkeit: 190 W / (m * K)</a:t>
            </a:r>
          </a:p>
          <a:p>
            <a:endParaRPr lang="DE-DE" sz="1400" dirty="0">
              <a:solidFill>
                <a:srgbClr val="000000"/>
              </a:solidFill>
              <a:latin typeface="Comic Sans MS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7280322" y="2352675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  <a:latin typeface="Tahoma"/>
              </a:rPr>
              <a:t>Beryllium</a:t>
            </a:r>
          </a:p>
        </p:txBody>
      </p:sp>
      <p:pic>
        <p:nvPicPr>
          <p:cNvPr id="20" name="Grafik 19" descr="Berylliu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088" y="3190875"/>
            <a:ext cx="3139796" cy="235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1030" y="2867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7200" b="1" dirty="0">
                <a:solidFill>
                  <a:srgbClr val="000000"/>
                </a:solidFill>
                <a:latin typeface="Consolas"/>
              </a:rPr>
              <a:t>Grüne Energie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051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Photovoltaik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3970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Gewinn von Strom durch Sonnenlicht mittels Solarzellen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latin typeface="Tahoma"/>
              </a:rPr>
              <a:t>Photovoltaischer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 Effekt:</a:t>
            </a:r>
          </a:p>
          <a:p>
            <a:pPr lvl="1">
              <a:lnSpc>
                <a:spcPct val="200000"/>
              </a:lnSpc>
            </a:pPr>
            <a:r>
              <a:rPr lang="DE-DE" dirty="0">
                <a:solidFill>
                  <a:srgbClr val="000000"/>
                </a:solidFill>
                <a:latin typeface="Tahoma"/>
              </a:rPr>
              <a:t>Sorgt für Spannungserzeugung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Solarzellen:</a:t>
            </a:r>
          </a:p>
          <a:p>
            <a:pPr lvl="1">
              <a:lnSpc>
                <a:spcPct val="200000"/>
              </a:lnSpc>
            </a:pPr>
            <a:r>
              <a:rPr lang="DE-DE" dirty="0">
                <a:solidFill>
                  <a:srgbClr val="000000"/>
                </a:solidFill>
                <a:latin typeface="Tahoma"/>
              </a:rPr>
              <a:t>Bestehend aus zwei Halbleitern</a:t>
            </a:r>
          </a:p>
          <a:p>
            <a:pPr lvl="1">
              <a:lnSpc>
                <a:spcPct val="200000"/>
              </a:lnSpc>
            </a:pPr>
            <a:r>
              <a:rPr lang="DE-DE" dirty="0">
                <a:solidFill>
                  <a:srgbClr val="000000"/>
                </a:solidFill>
                <a:latin typeface="Tahoma"/>
              </a:rPr>
              <a:t>Siliziumbasis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Erzeugt Gleichstrom, Umwandlung zu Wechselstrom nötig</a:t>
            </a:r>
          </a:p>
        </p:txBody>
      </p:sp>
      <p:pic>
        <p:nvPicPr>
          <p:cNvPr id="3" name="Grafik 2" descr="Solarpan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443480"/>
            <a:ext cx="6686550" cy="4262605"/>
          </a:xfrm>
          <a:prstGeom prst="rect">
            <a:avLst/>
          </a:prstGeom>
        </p:spPr>
      </p:pic>
      <p:pic>
        <p:nvPicPr>
          <p:cNvPr id="5" name="Grafik 4" descr="Sonn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931" y="87590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2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Photovoltaischer Effekt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3131670" cy="2585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000000"/>
                </a:solidFill>
                <a:latin typeface="Tahoma"/>
              </a:rPr>
              <a:t>N-Schicht:</a:t>
            </a:r>
          </a:p>
          <a:p>
            <a:pPr lvl="1"/>
            <a:r>
              <a:rPr lang="DE-DE" dirty="0">
                <a:latin typeface="Tahoma"/>
              </a:rPr>
              <a:t>n-dotiertes Siliziums (Bor)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Tahoma"/>
              </a:rPr>
              <a:t>Grenzschicht</a:t>
            </a:r>
            <a:r>
              <a:rPr lang="DE-DE" dirty="0">
                <a:latin typeface="Tahoma"/>
              </a:rPr>
              <a:t>:</a:t>
            </a:r>
            <a:r>
              <a:rPr lang="EN-US" dirty="0">
                <a:latin typeface="Tahoma"/>
              </a:rPr>
              <a:t>  </a:t>
            </a:r>
          </a:p>
          <a:p>
            <a:pPr lvl="1"/>
            <a:r>
              <a:rPr lang="DE-DE" dirty="0">
                <a:latin typeface="Tahoma"/>
              </a:rPr>
              <a:t>Bildung von</a:t>
            </a:r>
            <a:r>
              <a:rPr lang="DE-DE" dirty="0">
                <a:latin typeface="Calibri"/>
              </a:rPr>
              <a:t> </a:t>
            </a:r>
            <a:r>
              <a:rPr lang="DE-DE" dirty="0">
                <a:latin typeface="Tahoma"/>
              </a:rPr>
              <a:t>Elektronen-Loch-Paaren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latin typeface="Tahoma"/>
              </a:rPr>
              <a:t>P-Schicht:</a:t>
            </a:r>
          </a:p>
          <a:p>
            <a:pPr lvl="1"/>
            <a:r>
              <a:rPr lang="DE-DE" dirty="0">
                <a:latin typeface="Tahoma"/>
              </a:rPr>
              <a:t>P-dotiertes Silizium (Phosphor)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154506" y="4410075"/>
            <a:ext cx="6310313" cy="147732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Bei Energiezuführung durch Sonnenlicht auf Grenzschicht:</a:t>
            </a:r>
            <a:r>
              <a:rPr lang="EN-US" dirty="0">
                <a:latin typeface="Tahoma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Elektronen wandern in die n-Schicht</a:t>
            </a:r>
            <a:r>
              <a:rPr lang="EN-US" dirty="0">
                <a:latin typeface="Tahoma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Löcher wandern in die p-Schicht</a:t>
            </a:r>
            <a:r>
              <a:rPr lang="EN-US" dirty="0">
                <a:latin typeface="Tahoma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Entstehung von ca. 0,5 Volt Spannung</a:t>
            </a:r>
            <a:r>
              <a:rPr lang="EN-US" dirty="0">
                <a:latin typeface="Tahoma"/>
              </a:rPr>
              <a:t> </a:t>
            </a:r>
          </a:p>
        </p:txBody>
      </p:sp>
      <p:pic>
        <p:nvPicPr>
          <p:cNvPr id="8" name="Grafik 7" descr="Photovoltaischer EffektI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488" y="1219200"/>
            <a:ext cx="532957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54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latin typeface="Consolas"/>
              </a:rPr>
              <a:t>Wind- und Wasserkraft</a:t>
            </a:r>
            <a:r>
              <a:rPr lang="EN-US" dirty="0">
                <a:latin typeface="Tahoma"/>
              </a:rPr>
              <a:t> 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Grundidee: Propeller/Schiffschrauben nur umgekehrt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Medium bewegt Rotorblätter um einen Rotor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Rotor verbunden mit Hauptwelle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Hauptwelle betreibt Generator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Generator wandelt Rotationsenergie</a:t>
            </a:r>
          </a:p>
          <a:p>
            <a:pPr lvl="2"/>
            <a:r>
              <a:rPr lang="DE-DE" dirty="0">
                <a:solidFill>
                  <a:srgbClr val="000000"/>
                </a:solidFill>
                <a:latin typeface="Tahoma"/>
              </a:rPr>
              <a:t>in Elektrizität um</a:t>
            </a:r>
          </a:p>
        </p:txBody>
      </p:sp>
      <p:pic>
        <p:nvPicPr>
          <p:cNvPr id="3" name="Grafik 2" descr="Windr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837" y="3571240"/>
            <a:ext cx="3692886" cy="2767052"/>
          </a:xfrm>
          <a:prstGeom prst="rect">
            <a:avLst/>
          </a:prstGeom>
        </p:spPr>
      </p:pic>
      <p:pic>
        <p:nvPicPr>
          <p:cNvPr id="5" name="Grafik 4" descr="Wasserkraftwer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0" y="3505200"/>
            <a:ext cx="3265181" cy="2446396"/>
          </a:xfrm>
          <a:prstGeom prst="rect">
            <a:avLst/>
          </a:prstGeom>
        </p:spPr>
      </p:pic>
      <p:pic>
        <p:nvPicPr>
          <p:cNvPr id="6" name="Grafik 5" descr="Genrat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838" y="1625375"/>
            <a:ext cx="4291012" cy="45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32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Induktion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7917" y="1819275"/>
            <a:ext cx="10496063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Umwandlung von mechanischer Energie zur elektronischer Energie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Induktion: </a:t>
            </a:r>
            <a:r>
              <a:rPr lang="DE-DE" dirty="0">
                <a:latin typeface="Tahoma"/>
              </a:rPr>
              <a:t>Erzeugung einer elektrischen Spannung durch Veränderung eines Magnetfeldes um einen Leiter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latin typeface="Tahoma"/>
              </a:rPr>
              <a:t>Lorentzkraft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:</a:t>
            </a: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endParaRPr lang="DE-DE" dirty="0"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Magnetfeld im Generator rotiert-&gt; In Spulen bewegen sich Elektronen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Spannungsaufbau</a:t>
            </a:r>
          </a:p>
        </p:txBody>
      </p:sp>
      <p:pic>
        <p:nvPicPr>
          <p:cNvPr id="14" name="Grafik 13" descr="mac-notizzet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8957649" y="2600325"/>
            <a:ext cx="2396361" cy="2432306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 rot="20700000">
            <a:off x="9207134" y="3476625"/>
            <a:ext cx="1893224" cy="58477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DE-DE" sz="3200" dirty="0" err="1">
                <a:solidFill>
                  <a:srgbClr val="000000"/>
                </a:solidFill>
                <a:latin typeface="Comic Sans MS"/>
              </a:rPr>
              <a:t>U</a:t>
            </a:r>
            <a:r>
              <a:rPr lang="DE-DE" sz="1050" dirty="0" err="1">
                <a:solidFill>
                  <a:srgbClr val="000000"/>
                </a:solidFill>
                <a:latin typeface="Comic Sans MS"/>
              </a:rPr>
              <a:t>ind</a:t>
            </a:r>
            <a:r>
              <a:rPr lang="DE-DE" sz="3200" dirty="0">
                <a:solidFill>
                  <a:srgbClr val="000000"/>
                </a:solidFill>
                <a:latin typeface="Comic Sans MS"/>
              </a:rPr>
              <a:t>=l</a:t>
            </a:r>
            <a:r>
              <a:rPr lang="DE-DE" dirty="0">
                <a:solidFill>
                  <a:srgbClr val="000000"/>
                </a:solidFill>
                <a:latin typeface="Comic Sans MS"/>
              </a:rPr>
              <a:t>*</a:t>
            </a:r>
            <a:r>
              <a:rPr lang="DE-DE" sz="3200" dirty="0">
                <a:solidFill>
                  <a:srgbClr val="000000"/>
                </a:solidFill>
                <a:latin typeface="Comic Sans MS"/>
              </a:rPr>
              <a:t>v</a:t>
            </a:r>
            <a:r>
              <a:rPr lang="DE-DE" dirty="0">
                <a:solidFill>
                  <a:srgbClr val="000000"/>
                </a:solidFill>
                <a:latin typeface="Comic Sans MS"/>
              </a:rPr>
              <a:t>*</a:t>
            </a:r>
            <a:r>
              <a:rPr lang="DE-DE" sz="3200" dirty="0">
                <a:solidFill>
                  <a:srgbClr val="000000"/>
                </a:solidFill>
                <a:latin typeface="Comic Sans MS"/>
              </a:rPr>
              <a:t>B</a:t>
            </a:r>
          </a:p>
        </p:txBody>
      </p:sp>
      <p:pic>
        <p:nvPicPr>
          <p:cNvPr id="3" name="Grafik 2" descr="Lorentzkraft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298700"/>
            <a:ext cx="5003892" cy="3750286"/>
          </a:xfrm>
          <a:prstGeom prst="rect">
            <a:avLst/>
          </a:prstGeom>
        </p:spPr>
      </p:pic>
      <p:pic>
        <p:nvPicPr>
          <p:cNvPr id="5" name="Grafik 4" descr="Generat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284" y="2476500"/>
            <a:ext cx="4397466" cy="32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1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latin typeface="Tahoma"/>
              </a:rPr>
              <a:t>Biomasse und Geothermie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286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Biomasse: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Verbrennung von Biomasse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Erzeugung von Wärme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Geothermie: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Wasserkreislauf zwischen Kraftwerk und Erdinnern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Erzeugung von Wärme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Biomasse &amp; Geothermie: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Wärmedampf treibt Turbinen 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Turbinen treiben Generator 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Generator produziert Energie</a:t>
            </a:r>
          </a:p>
        </p:txBody>
      </p:sp>
      <p:pic>
        <p:nvPicPr>
          <p:cNvPr id="3" name="Grafik 2" descr="Geothermi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040" y="-1333500"/>
            <a:ext cx="6263049" cy="4696581"/>
          </a:xfrm>
          <a:prstGeom prst="rect">
            <a:avLst/>
          </a:prstGeom>
        </p:spPr>
      </p:pic>
      <p:pic>
        <p:nvPicPr>
          <p:cNvPr id="5" name="Grafik 4" descr="BiomasseI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75" y="2871788"/>
            <a:ext cx="6888182" cy="406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57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1030" y="28670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DE-DE" sz="6000" b="1" dirty="0">
                <a:latin typeface="Consolas"/>
              </a:rPr>
              <a:t>Geplante Energieerzeugungsanlagen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525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Gliederung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71937" y="1833979"/>
            <a:ext cx="10496550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Tahoma"/>
              </a:rPr>
              <a:t>Energieerhaltungssatz</a:t>
            </a:r>
            <a:endParaRPr lang="DE-DE" sz="1600" dirty="0">
              <a:solidFill>
                <a:srgbClr val="000000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Tahoma"/>
              </a:rPr>
              <a:t>Kernenergie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Tahoma"/>
              </a:rPr>
              <a:t>Spaltungsenergie</a:t>
            </a:r>
            <a:r>
              <a:rPr lang="EN-US" dirty="0">
                <a:latin typeface="Tahoma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Theoretisches Konzept</a:t>
            </a:r>
            <a:r>
              <a:rPr lang="EN-US" sz="1200" dirty="0">
                <a:latin typeface="Tahoma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Praktische Anwendung</a:t>
            </a:r>
            <a:r>
              <a:rPr lang="EN-US" sz="1200" dirty="0">
                <a:latin typeface="Tahoma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Problemerläuterung an Beispielen</a:t>
            </a:r>
            <a:r>
              <a:rPr lang="EN-US" dirty="0">
                <a:latin typeface="Tahoma"/>
              </a:rPr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Tahoma"/>
              </a:rPr>
              <a:t>Fusionsenergie</a:t>
            </a:r>
            <a:r>
              <a:rPr lang="EN-US" dirty="0">
                <a:latin typeface="Tahoma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Theoretisches Konzept</a:t>
            </a:r>
            <a:r>
              <a:rPr lang="EN-US" sz="1200" dirty="0">
                <a:latin typeface="Tahoma"/>
              </a:rPr>
              <a:t>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Problemerläuterung bei praktischer Anwendung</a:t>
            </a:r>
            <a:r>
              <a:rPr lang="EN-US" dirty="0">
                <a:latin typeface="Tahoma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Tahoma"/>
              </a:rPr>
              <a:t>Grüne Energie von Heute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Tahoma"/>
              </a:rPr>
              <a:t>Photovoltaik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Photovoltaischer Effekt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Tahoma"/>
              </a:rPr>
              <a:t>Wind- und Wasserkraft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200" dirty="0">
                <a:latin typeface="Tahoma"/>
              </a:rPr>
              <a:t>Induktion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Tahoma"/>
              </a:rPr>
              <a:t>Biomasse und Geothermie</a:t>
            </a:r>
            <a:r>
              <a:rPr lang="EN-US" dirty="0">
                <a:latin typeface="Tahoma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latin typeface="Tahoma"/>
              </a:rPr>
              <a:t>Geplante Energieerzeugungsanlagen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ahoma"/>
              </a:rPr>
              <a:t>Photovoltaikzellen</a:t>
            </a:r>
            <a:r>
              <a:rPr lang="EN-US" sz="1400" dirty="0">
                <a:latin typeface="Tahoma"/>
              </a:rPr>
              <a:t> </a:t>
            </a:r>
            <a:r>
              <a:rPr lang="EN-US" sz="1400" dirty="0" err="1">
                <a:latin typeface="Tahoma"/>
              </a:rPr>
              <a:t>mit</a:t>
            </a:r>
            <a:r>
              <a:rPr lang="EN-US" sz="1400" dirty="0">
                <a:latin typeface="Tahoma"/>
              </a:rPr>
              <a:t> </a:t>
            </a:r>
            <a:r>
              <a:rPr lang="EN-US" sz="1400" dirty="0" err="1">
                <a:latin typeface="Tahoma"/>
              </a:rPr>
              <a:t>Graphenbeschichtung</a:t>
            </a:r>
            <a:endParaRPr lang="EN-US" sz="1400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Tahoma"/>
              </a:rPr>
              <a:t>Desertec</a:t>
            </a:r>
          </a:p>
        </p:txBody>
      </p:sp>
    </p:spTree>
    <p:extLst>
      <p:ext uri="{BB962C8B-B14F-4D97-AF65-F5344CB8AC3E}">
        <p14:creationId xmlns:p14="http://schemas.microsoft.com/office/powerpoint/2010/main" val="142504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000000"/>
                </a:solidFill>
                <a:latin typeface="Tahoma"/>
              </a:rPr>
              <a:t>Regenzellen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Photovoltaikzellen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mit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Graphenbeschichtung</a:t>
            </a: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Erzeugung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von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Spannung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durch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Aufprall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der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Tropfen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ahoma"/>
              </a:rPr>
              <a:t>Positive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Ionen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binden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sich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an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Graphen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Tahoma"/>
              </a:rPr>
              <a:t>Entstehung</a:t>
            </a:r>
            <a:r>
              <a:rPr lang="EN-US" dirty="0">
                <a:solidFill>
                  <a:srgbClr val="000000"/>
                </a:solidFill>
                <a:latin typeface="Tahoma"/>
              </a:rPr>
              <a:t> von </a:t>
            </a:r>
            <a:r>
              <a:rPr lang="EN-US" dirty="0" err="1">
                <a:solidFill>
                  <a:srgbClr val="000000"/>
                </a:solidFill>
                <a:latin typeface="Tahoma"/>
              </a:rPr>
              <a:t>Spannung</a:t>
            </a:r>
          </a:p>
        </p:txBody>
      </p:sp>
      <p:pic>
        <p:nvPicPr>
          <p:cNvPr id="3" name="Grafik 2" descr="Renenzel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940050"/>
            <a:ext cx="4977541" cy="3295650"/>
          </a:xfrm>
          <a:prstGeom prst="rect">
            <a:avLst/>
          </a:prstGeom>
        </p:spPr>
      </p:pic>
      <p:pic>
        <p:nvPicPr>
          <p:cNvPr id="5" name="Grafik 4" descr="Notizzett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413" y="1402233"/>
            <a:ext cx="5880100" cy="493983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8938" y="3124200"/>
            <a:ext cx="4064233" cy="138499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omic Sans MS"/>
              </a:rPr>
              <a:t>Sechseckige 2D Kohlenstoffverbindungen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omic Sans MS"/>
              </a:rPr>
              <a:t>Kristallstruktur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omic Sans MS"/>
              </a:rPr>
              <a:t>Isolation von Schichten ist schwer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omic Sans MS"/>
              </a:rPr>
              <a:t>Bessere Leitungsfähigkeit durch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omic Sans MS"/>
              </a:rPr>
              <a:t>Besitz von vielen </a:t>
            </a:r>
            <a:r>
              <a:rPr lang="DE-DE" sz="1400" dirty="0" err="1">
                <a:solidFill>
                  <a:srgbClr val="000000"/>
                </a:solidFill>
                <a:latin typeface="Comic Sans MS"/>
              </a:rPr>
              <a:t>Delokalisierten</a:t>
            </a:r>
            <a:r>
              <a:rPr lang="DE-DE" sz="1400" dirty="0">
                <a:solidFill>
                  <a:srgbClr val="000000"/>
                </a:solidFill>
                <a:latin typeface="Comic Sans MS"/>
              </a:rPr>
              <a:t> Elektronen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277233" y="26289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b="1" dirty="0">
                <a:latin typeface="Tahoma"/>
              </a:rPr>
              <a:t>Graphen</a:t>
            </a:r>
            <a:endParaRPr lang="DE-DE" b="1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Grafik 7" descr="Graphe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574" y="4343400"/>
            <a:ext cx="3293412" cy="1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70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rgbClr val="000000"/>
                </a:solidFill>
                <a:latin typeface="Tahoma"/>
              </a:rPr>
              <a:t>Desertec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8175914" cy="2031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Konzept zur Erzeugung von Ökostrom an optimalen Standorten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0000"/>
                </a:solidFill>
                <a:latin typeface="Tahoma"/>
              </a:rPr>
              <a:t>Desertec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 </a:t>
            </a:r>
            <a:r>
              <a:rPr lang="DE-DE" dirty="0" err="1">
                <a:solidFill>
                  <a:srgbClr val="000000"/>
                </a:solidFill>
                <a:latin typeface="Tahoma"/>
              </a:rPr>
              <a:t>Foundation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Gegründet am 20. September 2009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Entstanden aus dem TREC-Netzwerk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Gründung der </a:t>
            </a:r>
            <a:r>
              <a:rPr lang="DE-DE" dirty="0" err="1">
                <a:solidFill>
                  <a:srgbClr val="000000"/>
                </a:solidFill>
                <a:latin typeface="Tahoma"/>
              </a:rPr>
              <a:t>Dii</a:t>
            </a:r>
            <a:r>
              <a:rPr lang="DE-DE" dirty="0">
                <a:solidFill>
                  <a:srgbClr val="000000"/>
                </a:solidFill>
                <a:latin typeface="Tahoma"/>
              </a:rPr>
              <a:t> GmbH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Bau von Solaranlagen Weltweit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Keine Verwirklichung des Projekts in Sicht</a:t>
            </a:r>
          </a:p>
        </p:txBody>
      </p:sp>
      <p:pic>
        <p:nvPicPr>
          <p:cNvPr id="3" name="Grafik 2" descr="Desertec Wüstenprojek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18" y="3860115"/>
            <a:ext cx="3746965" cy="2314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Grafik 4" descr="DESERTEC_Foundation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480" y="981075"/>
            <a:ext cx="5963670" cy="1279525"/>
          </a:xfrm>
          <a:prstGeom prst="rect">
            <a:avLst/>
          </a:prstGeom>
        </p:spPr>
      </p:pic>
      <p:pic>
        <p:nvPicPr>
          <p:cNvPr id="6" name="Grafik 5" descr="Solartur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184" y="2800350"/>
            <a:ext cx="4832395" cy="36300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05009" y="6020493"/>
            <a:ext cx="3929230" cy="21431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800" dirty="0">
                <a:latin typeface="Calibri"/>
              </a:rPr>
              <a:t>Ecobalance_of_a_Solar_Electricity_Transmission.pdf</a:t>
            </a:r>
            <a:endParaRPr lang="DE-DE" sz="8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468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Tahoma"/>
              </a:rPr>
              <a:t>Quellen (Internet)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4555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https://www.welt.de/wissenschaft/article155375567/Ein-Solarkraftwerk-in-36-000-Kilometern-Hoehe.html</a:t>
            </a:r>
            <a:endParaRPr lang="DE-DE" sz="1000" dirty="0">
              <a:latin typeface="Tahoma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http://www.solarserver.de/solar-magazin/nachrichten/archiv-2016/2016/kw14/photovoltaik-forschung-graphen-schicht-soll-solarzellen-bei-regenwetter-strom-entlocken.html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http://www.weltderphysik.de/gebiet/stoffe/graphen/ueberblick-graphen/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http://www.weltderphysik.de/index.php?id=154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http://www.spektrum.de/lexikon/physik/photovoltaischer-effekt/11235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http://www.e-genius.at/fileadmin/user_upload/photovoltaik_grundlagen/photovoltaischer_effekt.html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http://de.wikihow.com/Ein-Solarpanel-selber-bauen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https://www.wind-energie.de/infocenter/technik/anlagenkonzepte/konzepte-mit-synchrongenerator-permanent-und-fremderregt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http://de.f-alpha.net/physik/halbleiterphysik/photovoltaischer-effekt/los-gehts/experiment-4-photovoltaischer-effekt/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http://energieinitiative.org/so-funktioniert-ein-windkraftwerk-erneuerbare-energie-aus-wind/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https://www.youtube.com/watch?v=3X6cujCgRrk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http://www.nachhaltigleben.ch/themen/erneuerbare-energie/windkraft/kleinwindkraftanlage/windgenerator-funktionsweise-und-technik-der-windkraft-478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http://www.nachhaltigleben.ch/themen/erneuerbare-energie/windkraft/kleinwindkraftanlage/windgenerator-funktionsweise-und-technik-der-windkraft-478/2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https://www.lernhelfer.de/schuelerlexikon/physik/artikel/generator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http://www.leifiphysik.de/elektrizitatslehre/elektromagnetische-induktion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http://www.leifiphysik.de/elektrizitaetslehre/elektromagnetische-induktion/magnetischer-fluss-induktionsgesetz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http://projects.getit.de/rwevirtuellekraftwerke/info=functionality/826681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http://energieinitiative.org/so-funktioniert-ein-geothermie-kraftwerk/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http://www.desertec.org/desertec-atlas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http://www.solaranlage.eu/photovoltaik/technik-komponenten/funktionsweise-der-photovoltaikanlage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https://www.youtube.com/watch?v=HH4NJs8sOCY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https://www.lernhelfer.de/schuelerlexikon/physik-abitur/artikel/generatoren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https://www.youtube.com/watch?v=P_uZmbNWwDM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https://www.youtube.com/watch?v=snM3g4zWeNw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https://ita.org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 ://swr.de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https://org.de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00" dirty="0">
                <a:latin typeface="Tahoma"/>
              </a:rPr>
              <a:t>http://www.joergmaeder.ch/themen--Energiewende--atommuell-a</a:t>
            </a:r>
          </a:p>
        </p:txBody>
      </p:sp>
    </p:spTree>
    <p:extLst>
      <p:ext uri="{BB962C8B-B14F-4D97-AF65-F5344CB8AC3E}">
        <p14:creationId xmlns:p14="http://schemas.microsoft.com/office/powerpoint/2010/main" val="4211401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Tahoma"/>
              </a:rPr>
              <a:t>Quellen (Andere)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Serie Welt 2050 Teil 2 Teure Energie- von Matthias Urbach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Eine kurze Geschichte der Zeit- Stephen Hawking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Umdenken! Clevere Lösungen für die Energiezukunft- Christian </a:t>
            </a:r>
            <a:r>
              <a:rPr lang="DE-DE" sz="2000" dirty="0" err="1">
                <a:latin typeface="Tahoma"/>
              </a:rPr>
              <a:t>Synwoldt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Relativitätstheorie, Quanten, Atom und Kernphysik- Mentor Verlag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Sichere Energie im 21. Jahrhundert- Jürgen Petermann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Tahoma"/>
              </a:rPr>
              <a:t>Faktensammlung Energie- Dirk Hölzer</a:t>
            </a:r>
          </a:p>
        </p:txBody>
      </p:sp>
    </p:spTree>
    <p:extLst>
      <p:ext uri="{BB962C8B-B14F-4D97-AF65-F5344CB8AC3E}">
        <p14:creationId xmlns:p14="http://schemas.microsoft.com/office/powerpoint/2010/main" val="137320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1030" y="28670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7200" b="1" dirty="0">
                <a:solidFill>
                  <a:srgbClr val="000000"/>
                </a:solidFill>
                <a:latin typeface="Consolas"/>
              </a:rPr>
              <a:t>Vielen Dank für Ihre Aufmerksamkeit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40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1030" y="28670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DE-DE" sz="7200" b="1" dirty="0">
                <a:solidFill>
                  <a:srgbClr val="000000"/>
                </a:solidFill>
                <a:latin typeface="Consolas"/>
              </a:rPr>
              <a:t>Energieerhaltungssatz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822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4766" y="62865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Energieerhaltungssatz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971943" y="6204124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71538" y="1592263"/>
            <a:ext cx="1026170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DE-DE" b="1" dirty="0">
                <a:solidFill>
                  <a:srgbClr val="000000"/>
                </a:solidFill>
                <a:latin typeface="Tahoma"/>
              </a:rPr>
              <a:t>In einem abgeschlossenem System ist die Summe aller Energiemengen konstant.</a:t>
            </a:r>
          </a:p>
        </p:txBody>
      </p:sp>
      <p:pic>
        <p:nvPicPr>
          <p:cNvPr id="5" name="Grafik 4" descr="mac-notizzett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20000">
            <a:off x="8900288" y="2047875"/>
            <a:ext cx="2644458" cy="268198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20700000">
            <a:off x="9128990" y="2943225"/>
            <a:ext cx="2057901" cy="8589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4800" dirty="0">
                <a:latin typeface="Comic Sans MS"/>
              </a:rPr>
              <a:t>ΔE=0</a:t>
            </a:r>
            <a:endParaRPr lang="DE-DE" sz="4800" dirty="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3" name="Grafik 2" descr="Kinetische Energie Forme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708" y="2462645"/>
            <a:ext cx="2743200" cy="1143000"/>
          </a:xfrm>
          <a:prstGeom prst="rect">
            <a:avLst/>
          </a:prstGeom>
        </p:spPr>
      </p:pic>
      <p:pic>
        <p:nvPicPr>
          <p:cNvPr id="7" name="Grafik 6" descr="Potentielle Energie Formel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3531" y="2419350"/>
            <a:ext cx="2743200" cy="1143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014413" y="3238500"/>
            <a:ext cx="255530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  <a:latin typeface="Tahoma"/>
              </a:rPr>
              <a:t>Kinetische Energie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487738" y="3227388"/>
            <a:ext cx="255587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  <a:latin typeface="Tahoma"/>
              </a:rPr>
              <a:t>Potentielle Energie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026278" y="3592513"/>
            <a:ext cx="2466222" cy="861774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Tahoma"/>
              </a:rPr>
              <a:t>Bewegungsenergie:</a:t>
            </a:r>
            <a:br>
              <a:rPr lang="DE-DE" dirty="0">
                <a:latin typeface="Calibri"/>
              </a:rPr>
            </a:br>
            <a:r>
              <a:rPr lang="DE-DE" sz="1600" dirty="0">
                <a:solidFill>
                  <a:srgbClr val="000000"/>
                </a:solidFill>
                <a:latin typeface="Tahoma"/>
              </a:rPr>
              <a:t>Energie von Materie im Bewegungszustand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3405922" y="3560965"/>
            <a:ext cx="2666666" cy="1107996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Tahoma"/>
              </a:rPr>
              <a:t>Lageenergie:</a:t>
            </a:r>
          </a:p>
          <a:p>
            <a:pPr algn="ctr"/>
            <a:r>
              <a:rPr lang="DE-DE" sz="1600" dirty="0">
                <a:solidFill>
                  <a:srgbClr val="000000"/>
                </a:solidFill>
                <a:latin typeface="Tahoma"/>
              </a:rPr>
              <a:t>Fähigkeit von Materie aufgrund ihrer Lage Energie abzusondern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6086835" y="3227416"/>
            <a:ext cx="255587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b="1" dirty="0">
                <a:solidFill>
                  <a:srgbClr val="000000"/>
                </a:solidFill>
                <a:latin typeface="Tahoma"/>
              </a:rPr>
              <a:t>Thermische Energie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000541" y="3604260"/>
            <a:ext cx="2666666" cy="160043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dirty="0">
                <a:solidFill>
                  <a:srgbClr val="000000"/>
                </a:solidFill>
                <a:latin typeface="Tahoma"/>
              </a:rPr>
              <a:t>Wärmeenergie:</a:t>
            </a:r>
          </a:p>
          <a:p>
            <a:pPr algn="ctr"/>
            <a:r>
              <a:rPr lang="DE-DE" sz="1600" dirty="0">
                <a:latin typeface="Tahoma"/>
              </a:rPr>
              <a:t>Die thermische Energie eines Körpers ist die Summe der kinetischen Energien aller seiner Teilchen.</a:t>
            </a:r>
          </a:p>
        </p:txBody>
      </p:sp>
      <p:pic>
        <p:nvPicPr>
          <p:cNvPr id="10" name="Grafik 9" descr="Thermische Energie Forme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007" y="2352675"/>
            <a:ext cx="2743199" cy="1143000"/>
          </a:xfrm>
          <a:prstGeom prst="rect">
            <a:avLst/>
          </a:prstGeom>
        </p:spPr>
      </p:pic>
      <p:pic>
        <p:nvPicPr>
          <p:cNvPr id="11" name="Grafik 10" descr="Thermal Energie Kesse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198" y="4965497"/>
            <a:ext cx="1734997" cy="1301553"/>
          </a:xfrm>
          <a:prstGeom prst="rect">
            <a:avLst/>
          </a:prstGeom>
        </p:spPr>
      </p:pic>
      <p:pic>
        <p:nvPicPr>
          <p:cNvPr id="12" name="Grafik 11" descr="Basketbal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20000">
            <a:off x="3694213" y="4646876"/>
            <a:ext cx="2078451" cy="1559040"/>
          </a:xfrm>
          <a:prstGeom prst="rect">
            <a:avLst/>
          </a:prstGeom>
        </p:spPr>
      </p:pic>
      <p:pic>
        <p:nvPicPr>
          <p:cNvPr id="13" name="Grafik 12" descr="Kinetische Energie USS Enterpri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766" y="4956464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0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61030" y="28670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7200" b="1" dirty="0">
                <a:solidFill>
                  <a:srgbClr val="000000"/>
                </a:solidFill>
                <a:latin typeface="Consolas"/>
              </a:rPr>
              <a:t>Kernenergie</a:t>
            </a:r>
            <a:endParaRPr lang="DE-DE" sz="8000" b="1" dirty="0">
              <a:solidFill>
                <a:srgbClr val="000000"/>
              </a:solidFill>
              <a:latin typeface="Consola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39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Spaltungsenergie </a:t>
            </a:r>
            <a:endParaRPr lang="DE-DE" dirty="0">
              <a:latin typeface="Consola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5693773" cy="2862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Freisetzung von Bindungsenergie von Atomen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Einsteins Formel E = m * c²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Die Bindungsenergie ist die Differenz aus Masse der Einzelteile (Neutronen, Protonen, Elektronen) und der Masse des Atoms (mal c²)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Stand Dezember 2015: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In 31 Ländern 441 Atomkraftwerke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Bruttoleistung: 409 </a:t>
            </a:r>
            <a:r>
              <a:rPr lang="DE-DE" dirty="0" err="1">
                <a:latin typeface="Tahoma"/>
              </a:rPr>
              <a:t>GWe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Ca. 12% der globalen Stromerzeugung</a:t>
            </a:r>
          </a:p>
        </p:txBody>
      </p:sp>
      <p:pic>
        <p:nvPicPr>
          <p:cNvPr id="5" name="Grafik 4" descr="AtomkraftwerkI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184" y="1981200"/>
            <a:ext cx="5230579" cy="47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5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Consolas"/>
              </a:rPr>
              <a:t>Theoretisches Konzept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3416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Man schießt ein Neutron auf schwere Nuklide </a:t>
            </a: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Tahoma"/>
              </a:rPr>
              <a:t>Es entsteht Uran-236 (instabil) </a:t>
            </a:r>
            <a:r>
              <a:rPr lang="EN-US" dirty="0">
                <a:latin typeface="Tahoma"/>
              </a:rPr>
              <a:t> </a:t>
            </a:r>
            <a:r>
              <a:rPr lang="DE-DE" dirty="0">
                <a:latin typeface="Tahoma"/>
              </a:rPr>
              <a:t>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Kern zerfällt in zwei bis drei Bruchstücke</a:t>
            </a:r>
            <a:r>
              <a:rPr lang="EN-US" dirty="0">
                <a:solidFill>
                  <a:srgbClr val="252525"/>
                </a:solidFill>
                <a:latin typeface="Tahoma"/>
              </a:rPr>
              <a:t>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Hoch angeregte mittelschwere Kerne 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Aus den Bruchstücken werden Neutronen freigesetzt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Deren Energie genügt um eine Kettenreaktion in Gang zu setzten </a:t>
            </a:r>
            <a:r>
              <a:rPr lang="EN-US" dirty="0">
                <a:solidFill>
                  <a:srgbClr val="252525"/>
                </a:solidFill>
                <a:latin typeface="Tahoma"/>
              </a:rPr>
              <a:t>  </a:t>
            </a:r>
            <a:endParaRPr lang="EN-US" dirty="0">
              <a:latin typeface="Tahoma"/>
            </a:endParaRPr>
          </a:p>
        </p:txBody>
      </p:sp>
      <p:pic>
        <p:nvPicPr>
          <p:cNvPr id="13" name="Grafik 12" descr="Kernspaltungsreak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650" y="2714625"/>
            <a:ext cx="4298950" cy="3330801"/>
          </a:xfrm>
          <a:prstGeom prst="rect">
            <a:avLst/>
          </a:prstGeom>
        </p:spPr>
      </p:pic>
      <p:pic>
        <p:nvPicPr>
          <p:cNvPr id="14" name="Grafik 13" descr="Ura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607" y="1819275"/>
            <a:ext cx="2200816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2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rgbClr val="000000"/>
                </a:solidFill>
                <a:latin typeface="Tahoma"/>
              </a:rPr>
              <a:t>Praktische Anwendung</a:t>
            </a:r>
            <a:endParaRPr lang="de-DE" dirty="0">
              <a:latin typeface="Consolas"/>
            </a:endParaRP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10496063" cy="313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Kernreaktor Hauptstück des Kraftwerkes: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Brennelemente mit Uran-235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Wasserkreislauf: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Primärkreislauf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Sekundärkreislauf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Kühlkreislauf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0000"/>
                </a:solidFill>
                <a:latin typeface="Tahoma"/>
              </a:rPr>
              <a:t>Elektrischer Strom aus Turbinen:</a:t>
            </a:r>
            <a:endParaRPr lang="DE-DE" dirty="0">
              <a:solidFill>
                <a:srgbClr val="0B0080"/>
              </a:solidFill>
              <a:latin typeface="Tahoma"/>
            </a:endParaRPr>
          </a:p>
          <a:p>
            <a:r>
              <a:rPr lang="DE-DE" dirty="0">
                <a:solidFill>
                  <a:srgbClr val="000000"/>
                </a:solidFill>
                <a:latin typeface="Tahoma"/>
              </a:rPr>
              <a:t>    aufsteigender Wasserdampf</a:t>
            </a:r>
          </a:p>
          <a:p>
            <a:r>
              <a:rPr lang="DE-DE" dirty="0">
                <a:solidFill>
                  <a:srgbClr val="000000"/>
                </a:solidFill>
                <a:latin typeface="Tahoma"/>
              </a:rPr>
              <a:t>    treibt Generator an </a:t>
            </a:r>
            <a:endParaRPr lang="DE-DE" dirty="0">
              <a:latin typeface="Tahoma"/>
            </a:endParaRPr>
          </a:p>
        </p:txBody>
      </p:sp>
      <p:pic>
        <p:nvPicPr>
          <p:cNvPr id="13" name="Grafik 12" descr="Atomkraftwer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95" y="786970"/>
            <a:ext cx="6766273" cy="54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5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6432" y="485775"/>
            <a:ext cx="10515600" cy="1325563"/>
          </a:xfrm>
        </p:spPr>
        <p:txBody>
          <a:bodyPr/>
          <a:lstStyle/>
          <a:p>
            <a:r>
              <a:rPr lang="DE-DE" dirty="0">
                <a:latin typeface="Tahoma"/>
              </a:rPr>
              <a:t>Problemerläuterung an Beispielen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871937" y="6226352"/>
            <a:ext cx="10486427" cy="12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hteck 27"/>
          <p:cNvSpPr/>
          <p:nvPr/>
        </p:nvSpPr>
        <p:spPr>
          <a:xfrm>
            <a:off x="8602785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6078158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/>
          <p:cNvSpPr/>
          <p:nvPr/>
        </p:nvSpPr>
        <p:spPr>
          <a:xfrm>
            <a:off x="3553531" y="361950"/>
            <a:ext cx="2521780" cy="42386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1028904" y="361950"/>
            <a:ext cx="2521780" cy="42386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836432" y="814141"/>
            <a:ext cx="10511455" cy="332"/>
          </a:xfrm>
          <a:prstGeom prst="straightConnector1">
            <a:avLst/>
          </a:prstGeom>
          <a:ln w="28575"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9704106" y="6280877"/>
            <a:ext cx="152181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>
                <a:latin typeface="Calibri"/>
              </a:rPr>
              <a:t>Tobias Hölzer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  <a:p>
            <a:pPr algn="ctr"/>
            <a:r>
              <a:rPr lang="DE-DE" sz="1200" dirty="0">
                <a:solidFill>
                  <a:srgbClr val="000000"/>
                </a:solidFill>
                <a:latin typeface="Calibri"/>
              </a:rPr>
              <a:t>Jurek Urbach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871937" y="6270626"/>
            <a:ext cx="1936549" cy="4619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200" dirty="0"/>
              <a:t>MSA Präsentation in dem Fachbereich Physik</a:t>
            </a:r>
            <a:endParaRPr lang="DE-DE" sz="1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3575050" y="6270625"/>
            <a:ext cx="503396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DE-DE" sz="1400" b="1" u="sng" dirty="0">
                <a:solidFill>
                  <a:srgbClr val="000000"/>
                </a:solidFill>
                <a:latin typeface="Calibri"/>
              </a:rPr>
              <a:t>Energieerzeugung für die Welt von morgen</a:t>
            </a:r>
          </a:p>
          <a:p>
            <a:pPr algn="ctr"/>
            <a:r>
              <a:rPr lang="DE-DE" sz="1000" dirty="0">
                <a:solidFill>
                  <a:srgbClr val="000000"/>
                </a:solidFill>
                <a:latin typeface="Calibri"/>
              </a:rPr>
              <a:t>- Physikalische Gesichtspunkte an ausgewählten Beispielen</a:t>
            </a:r>
            <a:endParaRPr lang="DE-DE" sz="1000" dirty="0">
              <a:latin typeface="Calibri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836613" y="1819275"/>
            <a:ext cx="7793235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Kernschmelze: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Energiedichte im Kernreaktor extrem hoch-&gt;Ausfall der Kühlung: Reaktorkern schmilzt und zerstört sich selbst</a:t>
            </a:r>
            <a:endParaRPr lang="DE-DE" dirty="0">
              <a:solidFill>
                <a:srgbClr val="000000"/>
              </a:solidFill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Kann zum unkontrollierten Austritt von Radioaktivität führen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252525"/>
              </a:solidFill>
              <a:latin typeface="Tahom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Lager und Endlagerung</a:t>
            </a:r>
            <a:endParaRPr lang="DE-DE" dirty="0">
              <a:latin typeface="Tahom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52525"/>
                </a:solidFill>
                <a:latin typeface="Tahoma"/>
              </a:rPr>
              <a:t>Spaltprodukte (Krypton, Jod, Plutonium...) und entstandene Transurane höchst radioaktiv und einige sehr lange</a:t>
            </a:r>
          </a:p>
        </p:txBody>
      </p:sp>
      <p:pic>
        <p:nvPicPr>
          <p:cNvPr id="3" name="Grafik 2" descr="^B2972CA839B8477D659C142F60175778EBE3C5383D1DD8FE0A^pimgpsh_thumbnail_win_dist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13" y="1816100"/>
            <a:ext cx="2702032" cy="3788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8491651" y="5707542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DE-DE" dirty="0">
                <a:latin typeface="Tahoma"/>
              </a:rPr>
              <a:t>Tschernobyl</a:t>
            </a:r>
          </a:p>
        </p:txBody>
      </p:sp>
      <p:pic>
        <p:nvPicPr>
          <p:cNvPr id="7" name="Grafik 6" descr="Atommü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745" y="3894813"/>
            <a:ext cx="2949175" cy="2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0759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24</Slides>
  <Notes>23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5" baseType="lpstr">
      <vt:lpstr>Larissa</vt:lpstr>
      <vt:lpstr>Energieerzeugung für die Welt von morgen</vt:lpstr>
      <vt:lpstr>Gliederung</vt:lpstr>
      <vt:lpstr>Energieerhaltungssatz</vt:lpstr>
      <vt:lpstr>Energieerhaltungssatz</vt:lpstr>
      <vt:lpstr>Kernenergie</vt:lpstr>
      <vt:lpstr>Spaltungsenergie </vt:lpstr>
      <vt:lpstr>Theoretisches Konzept</vt:lpstr>
      <vt:lpstr>Praktische Anwendung</vt:lpstr>
      <vt:lpstr>Problemerläuterung an Beispielen</vt:lpstr>
      <vt:lpstr>Fusionsenergie</vt:lpstr>
      <vt:lpstr>Theoretisches Konzept</vt:lpstr>
      <vt:lpstr> Problemerläuterung bei praktischer Anwendung</vt:lpstr>
      <vt:lpstr>Grüne Energie</vt:lpstr>
      <vt:lpstr>Photovoltaik</vt:lpstr>
      <vt:lpstr>Photovoltaischer Effekt</vt:lpstr>
      <vt:lpstr>Wind- und Wasserkraft </vt:lpstr>
      <vt:lpstr>Induktion</vt:lpstr>
      <vt:lpstr>Biomasse und Geothermie</vt:lpstr>
      <vt:lpstr>Geplante Energieerzeugungsanlagen</vt:lpstr>
      <vt:lpstr>Regenzellen</vt:lpstr>
      <vt:lpstr>Desertec</vt:lpstr>
      <vt:lpstr>Quellen (Internet)</vt:lpstr>
      <vt:lpstr>Quellen (Andere)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/>
  <cp:revision>71</cp:revision>
  <dcterms:created xsi:type="dcterms:W3CDTF">2012-07-30T21:06:50Z</dcterms:created>
  <dcterms:modified xsi:type="dcterms:W3CDTF">2017-01-25T19:09:26Z</dcterms:modified>
</cp:coreProperties>
</file>